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4"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67091" autoAdjust="0"/>
  </p:normalViewPr>
  <p:slideViewPr>
    <p:cSldViewPr snapToGrid="0">
      <p:cViewPr varScale="1">
        <p:scale>
          <a:sx n="46" d="100"/>
          <a:sy n="46" d="100"/>
        </p:scale>
        <p:origin x="165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89"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1048690"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98D353-B517-4648-B374-E05BA437AE2E}" type="datetimeFigureOut">
              <a:rPr lang="en-US" smtClean="0"/>
              <a:t>9/20/2021</a:t>
            </a:fld>
            <a:endParaRPr lang="en-US"/>
          </a:p>
        </p:txBody>
      </p:sp>
      <p:sp>
        <p:nvSpPr>
          <p:cNvPr id="1048691"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1048692"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93"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1048694"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0EF326-E620-41C0-B1A1-95B5D3302E6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Slide Image Placeholder 1"/>
          <p:cNvSpPr>
            <a:spLocks noGrp="1" noRot="1" noChangeAspect="1"/>
          </p:cNvSpPr>
          <p:nvPr>
            <p:ph type="sldImg"/>
          </p:nvPr>
        </p:nvSpPr>
        <p:spPr/>
      </p:sp>
      <p:sp>
        <p:nvSpPr>
          <p:cNvPr id="1048595" name="Notes Placeholder 2"/>
          <p:cNvSpPr>
            <a:spLocks noGrp="1"/>
          </p:cNvSpPr>
          <p:nvPr>
            <p:ph type="body" idx="1"/>
          </p:nvPr>
        </p:nvSpPr>
        <p:spPr/>
        <p:txBody>
          <a:bodyPr/>
          <a:lstStyle/>
          <a:p>
            <a:pPr marL="0" indent="0">
              <a:buFont typeface="Wingdings" panose="05000000000000000000" pitchFamily="2" charset="2"/>
              <a:buNone/>
            </a:pPr>
            <a:r>
              <a:rPr lang="en-US" dirty="0"/>
              <a:t>Yes, the fund should purchase zone A property. Investors would prefer to have money now as opposed to having it in the future. This is because the future is uncertain due to risks and inflation factors. The value of the money in the future could be influenced by factors such as interest rates and inflation. From the present value of zone A property, it is clear that the fund would purchase the zone A property at a lower price. It will then give a high return after 8 years due to capital gain and appreciation. Therefore, I would recommend the fund to purchase this investment of zone A property. By purchasing Zone A property now and selling it later on, will be a big bonus to the fund since, it is acquiring the property now at a cheaper price and selling it later on when the would be a capital gain
</a:t>
            </a:r>
          </a:p>
        </p:txBody>
      </p:sp>
      <p:sp>
        <p:nvSpPr>
          <p:cNvPr id="1048596" name="Slide Number Placeholder 3"/>
          <p:cNvSpPr>
            <a:spLocks noGrp="1"/>
          </p:cNvSpPr>
          <p:nvPr>
            <p:ph type="sldNum" sz="quarter" idx="10"/>
          </p:nvPr>
        </p:nvSpPr>
        <p:spPr/>
        <p:txBody>
          <a:bodyPr/>
          <a:lstStyle/>
          <a:p>
            <a:fld id="{320EF326-E620-41C0-B1A1-95B5D3302E69}"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Slide Image Placeholder 1"/>
          <p:cNvSpPr>
            <a:spLocks noGrp="1" noRot="1" noChangeAspect="1"/>
          </p:cNvSpPr>
          <p:nvPr>
            <p:ph type="sldImg"/>
          </p:nvPr>
        </p:nvSpPr>
        <p:spPr/>
      </p:sp>
      <p:sp>
        <p:nvSpPr>
          <p:cNvPr id="1048600" name="Notes Placeholder 2"/>
          <p:cNvSpPr>
            <a:spLocks noGrp="1"/>
          </p:cNvSpPr>
          <p:nvPr>
            <p:ph type="body" idx="1"/>
          </p:nvPr>
        </p:nvSpPr>
        <p:spPr/>
        <p:txBody>
          <a:bodyPr/>
          <a:lstStyle/>
          <a:p>
            <a:pPr marL="0" indent="0">
              <a:buFont typeface="Wingdings" panose="05000000000000000000" pitchFamily="2" charset="2"/>
              <a:buNone/>
            </a:pPr>
            <a:r>
              <a:rPr lang="en-US" dirty="0"/>
              <a:t>The rent income will increase the cash inflow of the property from 4765909.728 to 6335856.462. The total added income will be the difference of the two which is 1569947. Investors are rational and want more gains. The gain can be influenced by time value of money through the purchase of zone A property. The fund will have more gain since zone A property has excess space which could be rented to generate more revenues. It will as a result appreciate in the future. The excess space that would be rented out will increase the sales proceeds in the future, which is a lucrative idea and hence by purchasing zone A property with rent, the cashflows to be earned in future would increase immensley 
</a:t>
            </a:r>
          </a:p>
        </p:txBody>
      </p:sp>
      <p:sp>
        <p:nvSpPr>
          <p:cNvPr id="1048601" name="Slide Number Placeholder 3"/>
          <p:cNvSpPr>
            <a:spLocks noGrp="1"/>
          </p:cNvSpPr>
          <p:nvPr>
            <p:ph type="sldNum" sz="quarter" idx="10"/>
          </p:nvPr>
        </p:nvSpPr>
        <p:spPr/>
        <p:txBody>
          <a:bodyPr/>
          <a:lstStyle/>
          <a:p>
            <a:fld id="{320EF326-E620-41C0-B1A1-95B5D3302E69}"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4" name="Slide Image Placeholder 1"/>
          <p:cNvSpPr>
            <a:spLocks noGrp="1" noRot="1" noChangeAspect="1"/>
          </p:cNvSpPr>
          <p:nvPr>
            <p:ph type="sldImg"/>
          </p:nvPr>
        </p:nvSpPr>
        <p:spPr/>
      </p:sp>
      <p:sp>
        <p:nvSpPr>
          <p:cNvPr id="1048605" name="Notes Placeholder 2"/>
          <p:cNvSpPr>
            <a:spLocks noGrp="1"/>
          </p:cNvSpPr>
          <p:nvPr>
            <p:ph type="body" idx="1"/>
          </p:nvPr>
        </p:nvSpPr>
        <p:spPr/>
        <p:txBody>
          <a:bodyPr/>
          <a:lstStyle/>
          <a:p>
            <a:pPr marL="0" indent="0">
              <a:buFont typeface="Wingdings" panose="05000000000000000000" pitchFamily="2" charset="2"/>
              <a:buNone/>
            </a:pPr>
            <a:r>
              <a:rPr kumimoji="0" lang="en-US" sz="1800" b="0" i="0" u="none" strike="noStrike" kern="1200" cap="none" spc="0" normalizeH="0" baseline="0" noProof="0" dirty="0">
                <a:ln>
                  <a:noFill/>
                </a:ln>
                <a:solidFill>
                  <a:prstClr val="black"/>
                </a:solidFill>
                <a:effectLst/>
                <a:latin typeface="+mn-lt"/>
                <a:ea typeface="+mn-ea"/>
                <a:cs typeface="+mn-cs"/>
              </a:rPr>
              <a:t>The rent income will increase the cash inflow of the property from 4765909.728 to 6335856.462.The total added income will be the difference of the two which is 1569947. Zone B property is more attractive as compared to zone A property with rent. Looking at the present value of Zone A and Zone B , Zone B is Slightly cheaper than zone A and hence it would make economic sense to purchase Zone B property which would inturn appreciate in the future due to factors such as inflation and interest rates.Investors will prefer minimal risks with higher gains at any given point and so Zone B property looks an attractive alternative investment for the fund. Zone B property also offers slightly lower interest rates and that is more preferrable to investors who dont wish to pay for higher interest rates
</a:t>
            </a:r>
            <a:endParaRPr kumimoji="0" lang="en-US" sz="1800" b="0" i="0" u="none" strike="noStrike" kern="1200" cap="none" spc="0" normalizeH="0" baseline="0" noProof="0" dirty="0">
              <a:ln>
                <a:noFill/>
              </a:ln>
              <a:solidFill>
                <a:prstClr val="black"/>
              </a:solidFill>
              <a:effectLst/>
              <a:uLnTx/>
              <a:uFillTx/>
              <a:latin typeface="+mn-lt"/>
              <a:ea typeface="+mn-ea"/>
              <a:cs typeface="+mn-cs"/>
            </a:endParaRPr>
          </a:p>
        </p:txBody>
      </p:sp>
      <p:sp>
        <p:nvSpPr>
          <p:cNvPr id="1048606" name="Slide Number Placeholder 3"/>
          <p:cNvSpPr>
            <a:spLocks noGrp="1"/>
          </p:cNvSpPr>
          <p:nvPr>
            <p:ph type="sldNum" sz="quarter" idx="10"/>
          </p:nvPr>
        </p:nvSpPr>
        <p:spPr/>
        <p:txBody>
          <a:bodyPr/>
          <a:lstStyle/>
          <a:p>
            <a:fld id="{320EF326-E620-41C0-B1A1-95B5D3302E69}"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Slide Image Placeholder 1"/>
          <p:cNvSpPr>
            <a:spLocks noGrp="1" noRot="1" noChangeAspect="1"/>
          </p:cNvSpPr>
          <p:nvPr>
            <p:ph type="sldImg"/>
          </p:nvPr>
        </p:nvSpPr>
        <p:spPr/>
      </p:sp>
      <p:sp>
        <p:nvSpPr>
          <p:cNvPr id="1048610" name="Notes Placeholder 2"/>
          <p:cNvSpPr>
            <a:spLocks noGrp="1"/>
          </p:cNvSpPr>
          <p:nvPr>
            <p:ph type="body" idx="1"/>
          </p:nvPr>
        </p:nvSpPr>
        <p:spPr/>
        <p:txBody>
          <a:bodyPr/>
          <a:lstStyle/>
          <a:p>
            <a:pPr marL="0" indent="0">
              <a:buFont typeface="Wingdings" panose="05000000000000000000" pitchFamily="2" charset="2"/>
              <a:buNone/>
            </a:pPr>
            <a:r>
              <a:rPr lang="en-US" dirty="0"/>
              <a:t>It is the concept that a sum of money is worth more now than the same sum will be at a future date. This is due to its earnings potential in the interim. Money in hand is much more valuable than the same amount in the future.  Its calculation considers the amount of money, future value, amount it can earn and the time frame. Investors will today, all things being equivalent to each other, they'd prefer to have money now than later, this is because the future is uncertain and the value of a certain currency today may not be equal to its value later on, and this concept may make investors to invest now or even to wait for a little while and invest later on</a:t>
            </a:r>
          </a:p>
        </p:txBody>
      </p:sp>
      <p:sp>
        <p:nvSpPr>
          <p:cNvPr id="1048611" name="Slide Number Placeholder 3"/>
          <p:cNvSpPr>
            <a:spLocks noGrp="1"/>
          </p:cNvSpPr>
          <p:nvPr>
            <p:ph type="sldNum" sz="quarter" idx="10"/>
          </p:nvPr>
        </p:nvSpPr>
        <p:spPr/>
        <p:txBody>
          <a:bodyPr/>
          <a:lstStyle/>
          <a:p>
            <a:fld id="{320EF326-E620-41C0-B1A1-95B5D3302E69}"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Slide Image Placeholder 1"/>
          <p:cNvSpPr>
            <a:spLocks noGrp="1" noRot="1" noChangeAspect="1"/>
          </p:cNvSpPr>
          <p:nvPr>
            <p:ph type="sldImg"/>
          </p:nvPr>
        </p:nvSpPr>
        <p:spPr/>
      </p:sp>
      <p:sp>
        <p:nvSpPr>
          <p:cNvPr id="1048615" name="Notes Placeholder 2"/>
          <p:cNvSpPr>
            <a:spLocks noGrp="1"/>
          </p:cNvSpPr>
          <p:nvPr>
            <p:ph type="body" idx="1"/>
          </p:nvPr>
        </p:nvSpPr>
        <p:spPr/>
        <p:txBody>
          <a:bodyPr/>
          <a:lstStyle/>
          <a:p>
            <a:pPr marL="0" indent="0">
              <a:buFont typeface="Wingdings" panose="05000000000000000000" pitchFamily="2" charset="2"/>
              <a:buNone/>
            </a:pPr>
            <a:r>
              <a:rPr lang="en-US" dirty="0"/>
              <a:t>Uncertainty may be connected to risks which arise in the business. Such risks may include; operational risks, marketing risks, credit risks among many others. No one knows what the future holds especially in business and investments. Time value of money is more important in this area.Factors such as interest rates and Inflation rates, may either increase or decrease the value of a currency in future. One dollar today, may decrease or increase in value later on, and because of this most investors prefer to hold cash today, as a way of trying to minimize the risks involved with the future events
</a:t>
            </a:r>
          </a:p>
        </p:txBody>
      </p:sp>
      <p:sp>
        <p:nvSpPr>
          <p:cNvPr id="1048616" name="Slide Number Placeholder 3"/>
          <p:cNvSpPr>
            <a:spLocks noGrp="1"/>
          </p:cNvSpPr>
          <p:nvPr>
            <p:ph type="sldNum" sz="quarter" idx="10"/>
          </p:nvPr>
        </p:nvSpPr>
        <p:spPr/>
        <p:txBody>
          <a:bodyPr/>
          <a:lstStyle/>
          <a:p>
            <a:fld id="{320EF326-E620-41C0-B1A1-95B5D3302E69}"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Slide Image Placeholder 1"/>
          <p:cNvSpPr>
            <a:spLocks noGrp="1" noRot="1" noChangeAspect="1"/>
          </p:cNvSpPr>
          <p:nvPr>
            <p:ph type="sldImg"/>
          </p:nvPr>
        </p:nvSpPr>
        <p:spPr/>
      </p:sp>
      <p:sp>
        <p:nvSpPr>
          <p:cNvPr id="1048620" name="Notes Placeholder 2"/>
          <p:cNvSpPr>
            <a:spLocks noGrp="1"/>
          </p:cNvSpPr>
          <p:nvPr>
            <p:ph type="body" idx="1"/>
          </p:nvPr>
        </p:nvSpPr>
        <p:spPr/>
        <p:txBody>
          <a:bodyPr/>
          <a:lstStyle/>
          <a:p>
            <a:pPr marL="0" indent="0">
              <a:buFont typeface="Wingdings" panose="05000000000000000000" pitchFamily="2" charset="2"/>
              <a:buNone/>
            </a:pPr>
            <a:r>
              <a:rPr lang="en-US" dirty="0"/>
              <a:t>Most individuals prefer the present consumptions over future consumptions. It is also brought about by uncertainty over the future. The uncertainty may be due to inflationary conditions. Others do not wish or want to save for the future. Time value of money is more important in creating awareness in people about the advantage of present consumption over future consumption. To investors with all factors being equivalent to each other, they prefer to hold their cash now or even to invest their cash now and receive returns now that to wait and invest later on since the future value of the money could be lower due to fluctuations in interest rates and inflational rates 
</a:t>
            </a:r>
          </a:p>
        </p:txBody>
      </p:sp>
      <p:sp>
        <p:nvSpPr>
          <p:cNvPr id="1048621" name="Slide Number Placeholder 3"/>
          <p:cNvSpPr>
            <a:spLocks noGrp="1"/>
          </p:cNvSpPr>
          <p:nvPr>
            <p:ph type="sldNum" sz="quarter" idx="10"/>
          </p:nvPr>
        </p:nvSpPr>
        <p:spPr/>
        <p:txBody>
          <a:bodyPr/>
          <a:lstStyle/>
          <a:p>
            <a:fld id="{320EF326-E620-41C0-B1A1-95B5D3302E69}"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Slide Image Placeholder 1"/>
          <p:cNvSpPr>
            <a:spLocks noGrp="1" noRot="1" noChangeAspect="1"/>
          </p:cNvSpPr>
          <p:nvPr>
            <p:ph type="sldImg"/>
          </p:nvPr>
        </p:nvSpPr>
        <p:spPr/>
      </p:sp>
      <p:sp>
        <p:nvSpPr>
          <p:cNvPr id="1048625" name="Notes Placeholder 2"/>
          <p:cNvSpPr>
            <a:spLocks noGrp="1"/>
          </p:cNvSpPr>
          <p:nvPr>
            <p:ph type="body" idx="1"/>
          </p:nvPr>
        </p:nvSpPr>
        <p:spPr/>
        <p:txBody>
          <a:bodyPr/>
          <a:lstStyle/>
          <a:p>
            <a:pPr marL="0" indent="0">
              <a:buFontTx/>
              <a:buNone/>
            </a:pPr>
            <a:r>
              <a:rPr lang="en-US" dirty="0"/>
              <a:t>Time value of money brings in the idea that money can be spent to generate returns. In this case the spending of money is the investment of money in projects. Individuals reinvest money at a given favorable interest rate to gain some profits from it. This concept is equally more important to financial managers of any business. They cannot ignore this concept while making any financial decision of a business. Time value of money is important in financial decision making. Financial managers require this technique to understand and evaluate the future cash flows that can be generated by investments. Investors who are active at investing prefer to invest now and earn a return now than waiting for opportunities in the future </a:t>
            </a:r>
          </a:p>
        </p:txBody>
      </p:sp>
      <p:sp>
        <p:nvSpPr>
          <p:cNvPr id="1048626" name="Slide Number Placeholder 3"/>
          <p:cNvSpPr>
            <a:spLocks noGrp="1"/>
          </p:cNvSpPr>
          <p:nvPr>
            <p:ph type="sldNum" sz="quarter" idx="10"/>
          </p:nvPr>
        </p:nvSpPr>
        <p:spPr/>
        <p:txBody>
          <a:bodyPr/>
          <a:lstStyle/>
          <a:p>
            <a:fld id="{320EF326-E620-41C0-B1A1-95B5D3302E69}"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9" name="Slide Image Placeholder 1"/>
          <p:cNvSpPr>
            <a:spLocks noGrp="1" noRot="1" noChangeAspect="1"/>
          </p:cNvSpPr>
          <p:nvPr>
            <p:ph type="sldImg"/>
          </p:nvPr>
        </p:nvSpPr>
        <p:spPr/>
      </p:sp>
      <p:sp>
        <p:nvSpPr>
          <p:cNvPr id="1048630" name="Notes Placeholder 2"/>
          <p:cNvSpPr>
            <a:spLocks noGrp="1"/>
          </p:cNvSpPr>
          <p:nvPr>
            <p:ph type="body" idx="1"/>
          </p:nvPr>
        </p:nvSpPr>
        <p:spPr/>
        <p:txBody>
          <a:bodyPr/>
          <a:lstStyle/>
          <a:p>
            <a:pPr marL="0" indent="0">
              <a:buFont typeface="Wingdings" panose="05000000000000000000" pitchFamily="2" charset="2"/>
              <a:buNone/>
            </a:pPr>
            <a:r>
              <a:rPr lang="en-US" dirty="0"/>
              <a:t>Investors are able to make better decisions concerning their money through the consideration of time value of money. Most of such important decisions include the acquisition of assets or procurement of funds. These affects the cash flows of a business in different time period. For instance, fixed assets requires initial purchase cost which will influence the future cash flows for future periods while borrowing money involves receiving cash and committing to pay at a future date. These decisions require the consideration of time value of money, therefore, it is an important factor in such scenarios. In Scenarios where investors need to invest their money in a certain investment, Time value of money will help them make better investment decisions by either deciding to invest now or in the near future
</a:t>
            </a:r>
          </a:p>
        </p:txBody>
      </p:sp>
      <p:sp>
        <p:nvSpPr>
          <p:cNvPr id="1048631" name="Slide Number Placeholder 3"/>
          <p:cNvSpPr>
            <a:spLocks noGrp="1"/>
          </p:cNvSpPr>
          <p:nvPr>
            <p:ph type="sldNum" sz="quarter" idx="10"/>
          </p:nvPr>
        </p:nvSpPr>
        <p:spPr/>
        <p:txBody>
          <a:bodyPr/>
          <a:lstStyle/>
          <a:p>
            <a:fld id="{320EF326-E620-41C0-B1A1-95B5D3302E69}"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4" name="Slide Image Placeholder 1"/>
          <p:cNvSpPr>
            <a:spLocks noGrp="1" noRot="1" noChangeAspect="1"/>
          </p:cNvSpPr>
          <p:nvPr>
            <p:ph type="sldImg"/>
          </p:nvPr>
        </p:nvSpPr>
        <p:spPr/>
      </p:sp>
      <p:sp>
        <p:nvSpPr>
          <p:cNvPr id="1048635" name="Notes Placeholder 2"/>
          <p:cNvSpPr>
            <a:spLocks noGrp="1"/>
          </p:cNvSpPr>
          <p:nvPr>
            <p:ph type="body" idx="1"/>
          </p:nvPr>
        </p:nvSpPr>
        <p:spPr/>
        <p:txBody>
          <a:bodyPr/>
          <a:lstStyle/>
          <a:p>
            <a:pPr marL="0" indent="0">
              <a:buFont typeface="Wingdings" panose="05000000000000000000" pitchFamily="2" charset="2"/>
              <a:buNone/>
            </a:pPr>
            <a:r>
              <a:rPr lang="en-US" dirty="0"/>
              <a:t>People prefer to receive cash now or today than in the future dates. This may be due to the emergence of urgent needs or emergency. Similarly, investors prefer to have money now rather than receiving the same amount of money in the future dates. People and business get well informed about the future value of money through the computation of time value of money. Through forecasting and prediction of the future cash flows or value, people are able to make better decisions concerning their money. Therefore, understanding the concept of time value of money helps in knowing the importance of holding money for urgent or emergency needs.Investors may require liquidity so as to run their daily operations, and by making investments now and reinvesting the returns would make the investors to be more liquid and hence able to tackle any emerging issues around them
</a:t>
            </a:r>
          </a:p>
        </p:txBody>
      </p:sp>
      <p:sp>
        <p:nvSpPr>
          <p:cNvPr id="1048636" name="Slide Number Placeholder 3"/>
          <p:cNvSpPr>
            <a:spLocks noGrp="1"/>
          </p:cNvSpPr>
          <p:nvPr>
            <p:ph type="sldNum" sz="quarter" idx="10"/>
          </p:nvPr>
        </p:nvSpPr>
        <p:spPr/>
        <p:txBody>
          <a:bodyPr/>
          <a:lstStyle/>
          <a:p>
            <a:fld id="{320EF326-E620-41C0-B1A1-95B5D3302E69}"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C52CED-D4AD-452E-A5C4-7707CED06DF8}" type="datetime1">
              <a:rPr lang="en-US" smtClean="0"/>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2898500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732D11-EBBD-423F-97A4-69ECFFAAC086}" type="datetime1">
              <a:rPr lang="en-US" smtClean="0"/>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209934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6635CC-6054-4C29-A6A9-D7356C928123}" type="datetime1">
              <a:rPr lang="en-US" smtClean="0"/>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2307467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3EFB3C8-7CE3-4EE4-A4A6-8F3FBF60C07F}" type="datetime1">
              <a:rPr lang="en-US" smtClean="0"/>
              <a:t>9/20/2021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2492089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6321CE-3F39-4BAD-8CEF-F486084D3F80}" type="datetime1">
              <a:rPr lang="en-US" smtClean="0"/>
              <a:t>9/20/2021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534083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6D1AEF-7C35-49DF-B30C-C50C8B16EB4F}" type="datetime1">
              <a:rPr lang="en-US" smtClean="0"/>
              <a:t>9/20/2021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165571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B43C5F-1EAA-409F-8B98-4B2A74C58241}" type="datetime1">
              <a:rPr lang="en-US" smtClean="0"/>
              <a:t>9/20/2021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1034033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C8B469-83FE-4D12-820F-F5055D29F619}" type="datetime1">
              <a:rPr lang="en-US" smtClean="0"/>
              <a:t>9/20/2021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2001994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0DE75D-6317-4834-A6CA-56D3A3822AEF}" type="slidenum">
              <a:rPr lang="en-US" smtClean="0"/>
              <a:t>‹#›</a:t>
            </a:fld>
            <a:endParaRPr lang="en-US"/>
          </a:p>
        </p:txBody>
      </p:sp>
      <p:sp>
        <p:nvSpPr>
          <p:cNvPr id="5" name="Date Placeholder 4"/>
          <p:cNvSpPr>
            <a:spLocks noGrp="1"/>
          </p:cNvSpPr>
          <p:nvPr>
            <p:ph type="dt" sz="half" idx="10"/>
          </p:nvPr>
        </p:nvSpPr>
        <p:spPr/>
        <p:txBody>
          <a:bodyPr/>
          <a:lstStyle/>
          <a:p>
            <a:fld id="{192746AC-D30B-4D33-A876-DB0B67BBAB35}" type="datetime1">
              <a:rPr lang="en-US" smtClean="0"/>
              <a:t>9/20/2021</a:t>
            </a:fld>
            <a:endParaRPr lang="en-US"/>
          </a:p>
        </p:txBody>
      </p:sp>
    </p:spTree>
    <p:extLst>
      <p:ext uri="{BB962C8B-B14F-4D97-AF65-F5344CB8AC3E}">
        <p14:creationId xmlns:p14="http://schemas.microsoft.com/office/powerpoint/2010/main" val="1744137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45B278-AC13-4BC2-A70F-7C17B20211D2}" type="datetime1">
              <a:rPr lang="en-US" smtClean="0"/>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318821408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45B278-AC13-4BC2-A70F-7C17B20211D2}" type="datetime1">
              <a:rPr lang="en-US" smtClean="0"/>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DE75D-6317-4834-A6CA-56D3A3822AE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9311212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45B278-AC13-4BC2-A70F-7C17B20211D2}" type="datetime1">
              <a:rPr lang="en-US" smtClean="0"/>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145967354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45B278-AC13-4BC2-A70F-7C17B20211D2}" type="datetime1">
              <a:rPr lang="en-US" smtClean="0"/>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DE75D-6317-4834-A6CA-56D3A3822AE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35835084"/>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45B278-AC13-4BC2-A70F-7C17B20211D2}" type="datetime1">
              <a:rPr lang="en-US" smtClean="0"/>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24833961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88C7BB-E3B8-4C9E-B293-7533F105A059}" type="datetime1">
              <a:rPr lang="en-US" smtClean="0"/>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3360667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4EC743-9A23-4925-B590-BA031BC80374}" type="datetime1">
              <a:rPr lang="en-US" smtClean="0"/>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0DE75D-6317-4834-A6CA-56D3A3822AEF}" type="slidenum">
              <a:rPr lang="en-US" smtClean="0"/>
              <a:t>‹#›</a:t>
            </a:fld>
            <a:endParaRPr lang="en-US"/>
          </a:p>
        </p:txBody>
      </p:sp>
    </p:spTree>
    <p:extLst>
      <p:ext uri="{BB962C8B-B14F-4D97-AF65-F5344CB8AC3E}">
        <p14:creationId xmlns:p14="http://schemas.microsoft.com/office/powerpoint/2010/main" val="2619954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45B278-AC13-4BC2-A70F-7C17B20211D2}" type="datetime1">
              <a:rPr lang="en-US" smtClean="0"/>
              <a:t>9/20/2021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E0DE75D-6317-4834-A6CA-56D3A3822AEF}" type="slidenum">
              <a:rPr lang="en-US" smtClean="0"/>
              <a:t>‹#›</a:t>
            </a:fld>
            <a:endParaRPr lang="en-US"/>
          </a:p>
        </p:txBody>
      </p:sp>
    </p:spTree>
    <p:extLst>
      <p:ext uri="{BB962C8B-B14F-4D97-AF65-F5344CB8AC3E}">
        <p14:creationId xmlns:p14="http://schemas.microsoft.com/office/powerpoint/2010/main" val="90645791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
          <p:cNvSpPr>
            <a:spLocks noGrp="1"/>
          </p:cNvSpPr>
          <p:nvPr>
            <p:ph type="ctrTitle"/>
          </p:nvPr>
        </p:nvSpPr>
        <p:spPr>
          <a:xfrm>
            <a:off x="1524000" y="1122363"/>
            <a:ext cx="9144000" cy="915443"/>
          </a:xfrm>
        </p:spPr>
        <p:txBody>
          <a:bodyPr/>
          <a:lstStyle/>
          <a:p>
            <a:r>
              <a:rPr lang="en-US" dirty="0"/>
              <a:t>Purchase Evaluation</a:t>
            </a:r>
          </a:p>
        </p:txBody>
      </p:sp>
      <p:sp>
        <p:nvSpPr>
          <p:cNvPr id="1048587" name="Subtitle 2"/>
          <p:cNvSpPr>
            <a:spLocks noGrp="1"/>
          </p:cNvSpPr>
          <p:nvPr>
            <p:ph type="subTitle" idx="1"/>
          </p:nvPr>
        </p:nvSpPr>
        <p:spPr>
          <a:xfrm>
            <a:off x="13136880" y="884329"/>
            <a:ext cx="45719" cy="45719"/>
          </a:xfrm>
        </p:spPr>
        <p:txBody>
          <a:bodyPr>
            <a:normAutofit fontScale="25000" lnSpcReduction="20000"/>
          </a:bodyPr>
          <a:lstStyle/>
          <a:p>
            <a:endParaRPr lang="en-US" dirty="0"/>
          </a:p>
        </p:txBody>
      </p:sp>
      <p:sp>
        <p:nvSpPr>
          <p:cNvPr id="1048588" name="Rectangle 4"/>
          <p:cNvSpPr/>
          <p:nvPr/>
        </p:nvSpPr>
        <p:spPr>
          <a:xfrm>
            <a:off x="3048000" y="2037786"/>
            <a:ext cx="6096000" cy="1513841"/>
          </a:xfrm>
          <a:prstGeom prst="rect">
            <a:avLst/>
          </a:prstGeom>
        </p:spPr>
        <p:txBody>
          <a:bodyPr>
            <a:spAutoFit/>
          </a:bodyPr>
          <a:lstStyle/>
          <a:p>
            <a:pPr algn="ct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Faculty of Higher Education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Unit Name: Purchase Evaluation.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Campus: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Due Date: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2" name="Rectangle 1"/>
          <p:cNvSpPr/>
          <p:nvPr/>
        </p:nvSpPr>
        <p:spPr>
          <a:xfrm>
            <a:off x="574766" y="457198"/>
            <a:ext cx="6936377" cy="5425441"/>
          </a:xfrm>
          <a:prstGeom prst="rect">
            <a:avLst/>
          </a:prstGeom>
        </p:spPr>
        <p:txBody>
          <a:bodyPr wrap="square">
            <a:spAutoFit/>
          </a:bodyPr>
          <a:lstStyle/>
          <a:p>
            <a:r>
              <a:rPr lang="en-US" dirty="0">
                <a:solidFill>
                  <a:srgbClr val="000000"/>
                </a:solidFill>
                <a:latin typeface="Calibri" panose="020F0502020204030204" pitchFamily="34" charset="0"/>
              </a:rPr>
              <a:t>Question A</a:t>
            </a:r>
          </a:p>
          <a:p>
            <a:r>
              <a:rPr lang="pt-BR" dirty="0">
                <a:solidFill>
                  <a:srgbClr val="000000"/>
                </a:solidFill>
                <a:latin typeface="Calibri" panose="020F0502020204030204" pitchFamily="34" charset="0"/>
              </a:rPr>
              <a:t>PV=4765909.728	</a:t>
            </a:r>
          </a:p>
          <a:p>
            <a:endParaRPr lang="pt-BR" dirty="0">
              <a:solidFill>
                <a:srgbClr val="000000"/>
              </a:solidFill>
              <a:latin typeface="Calibri" panose="020F0502020204030204" pitchFamily="34" charset="0"/>
            </a:endParaRPr>
          </a:p>
          <a:p>
            <a:r>
              <a:rPr lang="pt-BR" dirty="0">
                <a:solidFill>
                  <a:srgbClr val="000000"/>
                </a:solidFill>
                <a:latin typeface="Calibri" panose="020F0502020204030204" pitchFamily="34" charset="0"/>
              </a:rPr>
              <a:t>Question B</a:t>
            </a:r>
          </a:p>
          <a:p>
            <a:pPr marL="285750" lvl="0" indent="-285750">
              <a:buFont typeface="Arial" panose="020B0604020202020204" pitchFamily="34" charset="0"/>
              <a:buChar char="•"/>
            </a:pPr>
            <a:r>
              <a:rPr lang="en-US" dirty="0"/>
              <a:t>Yes, the fund should purchase zone A property.</a:t>
            </a:r>
          </a:p>
          <a:p>
            <a:pPr marL="285750" lvl="0" indent="-285750">
              <a:buFont typeface="Arial" panose="020B0604020202020204" pitchFamily="34" charset="0"/>
              <a:buChar char="•"/>
            </a:pPr>
            <a:r>
              <a:rPr lang="en-US" dirty="0"/>
              <a:t>Investors would prefer to have money now as opposed to having it in the future.</a:t>
            </a:r>
          </a:p>
          <a:p>
            <a:pPr marL="285750" lvl="0" indent="-285750">
              <a:buFont typeface="Arial" panose="020B0604020202020204" pitchFamily="34" charset="0"/>
              <a:buChar char="•"/>
            </a:pPr>
            <a:r>
              <a:rPr lang="en-US" dirty="0"/>
              <a:t>This is because the future is uncertain due to risks and inflation factors.</a:t>
            </a:r>
          </a:p>
          <a:p>
            <a:pPr marL="285750" lvl="0" indent="-285750">
              <a:buFont typeface="Arial" panose="020B0604020202020204" pitchFamily="34" charset="0"/>
              <a:buChar char="•"/>
            </a:pPr>
            <a:r>
              <a:rPr lang="en-US" dirty="0"/>
              <a:t>The value of the money in the future could be influenced by factors such as interest rates and inflation, (Lewin, P., &amp; Cachanosky, N., 2015). </a:t>
            </a:r>
          </a:p>
          <a:p>
            <a:pPr marL="285750" lvl="0" indent="-285750">
              <a:buFont typeface="Arial" panose="020B0604020202020204" pitchFamily="34" charset="0"/>
              <a:buChar char="•"/>
            </a:pPr>
            <a:r>
              <a:rPr lang="en-US" dirty="0"/>
              <a:t>From the present value of zone A property, it is clear that the fund would purchase the zone A property at a lower price.</a:t>
            </a:r>
          </a:p>
          <a:p>
            <a:pPr marL="285750" lvl="0" indent="-285750">
              <a:buFont typeface="Arial" panose="020B0604020202020204" pitchFamily="34" charset="0"/>
              <a:buChar char="•"/>
            </a:pPr>
            <a:r>
              <a:rPr lang="en-US" dirty="0"/>
              <a:t>It will then give a high return after 8 years due to capital gain and appreciation.</a:t>
            </a:r>
          </a:p>
          <a:p>
            <a:pPr marL="285750" lvl="0" indent="-285750">
              <a:buFont typeface="Arial" panose="020B0604020202020204" pitchFamily="34" charset="0"/>
              <a:buChar char="•"/>
            </a:pPr>
            <a:r>
              <a:rPr lang="en-US" dirty="0"/>
              <a:t>Therefore, I would recommend the fund to purchase this investment of zone A property.</a:t>
            </a:r>
          </a:p>
          <a:p>
            <a:pPr marL="285750" indent="-285750">
              <a:buFont typeface="Arial" panose="020B0604020202020204" pitchFamily="34" charset="0"/>
              <a:buChar char="•"/>
            </a:pPr>
            <a:endParaRPr lang="en-US" dirty="0">
              <a:solidFill>
                <a:srgbClr val="000000"/>
              </a:solidFill>
              <a:latin typeface="Calibri" panose="020F0502020204030204" pitchFamily="34" charset="0"/>
            </a:endParaRPr>
          </a:p>
          <a:p>
            <a:r>
              <a:rPr lang="en-US" dirty="0"/>
              <a:t> </a:t>
            </a:r>
          </a:p>
        </p:txBody>
      </p:sp>
      <p:sp>
        <p:nvSpPr>
          <p:cNvPr id="1048593" name="Slide Number Placeholder 2"/>
          <p:cNvSpPr>
            <a:spLocks noGrp="1"/>
          </p:cNvSpPr>
          <p:nvPr>
            <p:ph type="sldNum" sz="quarter" idx="12"/>
          </p:nvPr>
        </p:nvSpPr>
        <p:spPr/>
        <p:txBody>
          <a:bodyPr/>
          <a:lstStyle/>
          <a:p>
            <a:fld id="{8E0DE75D-6317-4834-A6CA-56D3A3822AEF}"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7" name="Rectangle 1"/>
          <p:cNvSpPr/>
          <p:nvPr/>
        </p:nvSpPr>
        <p:spPr>
          <a:xfrm>
            <a:off x="574766" y="391886"/>
            <a:ext cx="6923314" cy="5692141"/>
          </a:xfrm>
          <a:prstGeom prst="rect">
            <a:avLst/>
          </a:prstGeom>
        </p:spPr>
        <p:txBody>
          <a:bodyPr wrap="square">
            <a:spAutoFit/>
          </a:bodyPr>
          <a:lstStyle/>
          <a:p>
            <a:r>
              <a:rPr lang="en-US" dirty="0"/>
              <a:t>Question C	</a:t>
            </a:r>
          </a:p>
          <a:p>
            <a:r>
              <a:rPr lang="en-US" dirty="0"/>
              <a:t>PV=6335856.462</a:t>
            </a:r>
          </a:p>
          <a:p>
            <a:endParaRPr lang="en-US" dirty="0"/>
          </a:p>
          <a:p>
            <a:r>
              <a:rPr lang="en-US" dirty="0"/>
              <a:t>Question D</a:t>
            </a:r>
          </a:p>
          <a:p>
            <a:pPr marL="285750" lvl="0" indent="-285750">
              <a:buFont typeface="Arial" panose="020B0604020202020204" pitchFamily="34" charset="0"/>
              <a:buChar char="•"/>
            </a:pPr>
            <a:r>
              <a:rPr lang="en-US" dirty="0"/>
              <a:t>Yes, the fund should purchase zone A property with rent.</a:t>
            </a:r>
          </a:p>
          <a:p>
            <a:pPr marL="285750" lvl="0" indent="-285750">
              <a:buFont typeface="Arial" panose="020B0604020202020204" pitchFamily="34" charset="0"/>
              <a:buChar char="•"/>
            </a:pPr>
            <a:r>
              <a:rPr lang="en-US" dirty="0"/>
              <a:t>Having a surplus which could be rented means more earnings from the sales proceeds.</a:t>
            </a:r>
          </a:p>
          <a:p>
            <a:pPr marL="285750" lvl="0" indent="-285750">
              <a:buFont typeface="Arial" panose="020B0604020202020204" pitchFamily="34" charset="0"/>
              <a:buChar char="•"/>
            </a:pPr>
            <a:r>
              <a:rPr lang="en-US" dirty="0"/>
              <a:t>Looking at the value of zone A property with rent, it is very much affordable.</a:t>
            </a:r>
          </a:p>
          <a:p>
            <a:pPr marL="285750" lvl="0" indent="-285750">
              <a:buFont typeface="Arial" panose="020B0604020202020204" pitchFamily="34" charset="0"/>
              <a:buChar char="•"/>
            </a:pPr>
            <a:r>
              <a:rPr lang="en-US" dirty="0"/>
              <a:t>In 8 years’ time, its value will appreciate.</a:t>
            </a:r>
          </a:p>
          <a:p>
            <a:pPr marL="285750" lvl="0" indent="-285750">
              <a:buFont typeface="Arial" panose="020B0604020202020204" pitchFamily="34" charset="0"/>
              <a:buChar char="•"/>
            </a:pPr>
            <a:r>
              <a:rPr lang="en-US" dirty="0"/>
              <a:t>Investors are rational and want more gains.</a:t>
            </a:r>
          </a:p>
          <a:p>
            <a:pPr marL="285750" lvl="0" indent="-285750">
              <a:buFont typeface="Arial" panose="020B0604020202020204" pitchFamily="34" charset="0"/>
              <a:buChar char="•"/>
            </a:pPr>
            <a:r>
              <a:rPr lang="en-US" dirty="0"/>
              <a:t>The gain can be influenced by time value of money through the purchase of zone A property.</a:t>
            </a:r>
          </a:p>
          <a:p>
            <a:pPr marL="285750" lvl="0" indent="-285750">
              <a:buFont typeface="Arial" panose="020B0604020202020204" pitchFamily="34" charset="0"/>
              <a:buChar char="•"/>
            </a:pPr>
            <a:r>
              <a:rPr lang="en-US" dirty="0"/>
              <a:t>The fund will have more gain since zone A property has excess space which could be rented to generate more revenues.</a:t>
            </a:r>
          </a:p>
          <a:p>
            <a:pPr marL="285750" lvl="0" indent="-285750">
              <a:buFont typeface="Arial" panose="020B0604020202020204" pitchFamily="34" charset="0"/>
              <a:buChar char="•"/>
            </a:pPr>
            <a:r>
              <a:rPr lang="en-US" dirty="0"/>
              <a:t>It will as a result appreciate in the future.</a:t>
            </a:r>
          </a:p>
          <a:p>
            <a:pPr marL="285750" indent="-285750">
              <a:buFont typeface="Arial" panose="020B0604020202020204" pitchFamily="34" charset="0"/>
              <a:buChar char="•"/>
            </a:pPr>
            <a:r>
              <a:rPr lang="en-US" dirty="0"/>
              <a:t>The rent income will increase the cash inflow of the property from </a:t>
            </a:r>
            <a:r>
              <a:rPr lang="pt-BR" dirty="0">
                <a:solidFill>
                  <a:srgbClr val="000000"/>
                </a:solidFill>
                <a:latin typeface="Calibri" panose="020F0502020204030204" pitchFamily="34" charset="0"/>
              </a:rPr>
              <a:t>4765909.728 to </a:t>
            </a:r>
            <a:r>
              <a:rPr lang="en-US" dirty="0"/>
              <a:t>6335856.462.</a:t>
            </a:r>
          </a:p>
          <a:p>
            <a:pPr marL="285750" indent="-285750">
              <a:buFont typeface="Arial" panose="020B0604020202020204" pitchFamily="34" charset="0"/>
              <a:buChar char="•"/>
            </a:pPr>
            <a:r>
              <a:rPr lang="en-US" dirty="0"/>
              <a:t>The total added income will be the difference of the two which is 1569947 </a:t>
            </a:r>
          </a:p>
          <a:p>
            <a:r>
              <a:rPr lang="en-US" dirty="0"/>
              <a:t> </a:t>
            </a:r>
          </a:p>
        </p:txBody>
      </p:sp>
      <p:sp>
        <p:nvSpPr>
          <p:cNvPr id="1048598" name="Slide Number Placeholder 2"/>
          <p:cNvSpPr>
            <a:spLocks noGrp="1"/>
          </p:cNvSpPr>
          <p:nvPr>
            <p:ph type="sldNum" sz="quarter" idx="12"/>
          </p:nvPr>
        </p:nvSpPr>
        <p:spPr/>
        <p:txBody>
          <a:bodyPr/>
          <a:lstStyle/>
          <a:p>
            <a:fld id="{8E0DE75D-6317-4834-A6CA-56D3A3822AEF}"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Rectangle 1"/>
          <p:cNvSpPr/>
          <p:nvPr/>
        </p:nvSpPr>
        <p:spPr>
          <a:xfrm>
            <a:off x="770709" y="352697"/>
            <a:ext cx="6884125" cy="5425441"/>
          </a:xfrm>
          <a:prstGeom prst="rect">
            <a:avLst/>
          </a:prstGeom>
        </p:spPr>
        <p:txBody>
          <a:bodyPr wrap="square">
            <a:spAutoFit/>
          </a:bodyPr>
          <a:lstStyle/>
          <a:p>
            <a:r>
              <a:rPr lang="en-US" dirty="0"/>
              <a:t>Question E			</a:t>
            </a:r>
          </a:p>
          <a:p>
            <a:r>
              <a:rPr lang="en-US" dirty="0"/>
              <a:t>PV=5844069.598	</a:t>
            </a:r>
          </a:p>
          <a:p>
            <a:endParaRPr lang="en-US" dirty="0"/>
          </a:p>
          <a:p>
            <a:r>
              <a:rPr lang="en-US" dirty="0"/>
              <a:t>QUESTION F</a:t>
            </a:r>
          </a:p>
          <a:p>
            <a:pPr marL="285750" lvl="0" indent="-285750">
              <a:buFont typeface="Arial" panose="020B0604020202020204" pitchFamily="34" charset="0"/>
              <a:buChar char="•"/>
            </a:pPr>
            <a:r>
              <a:rPr lang="en-US" dirty="0"/>
              <a:t>Zone B property is more attractive as compared to zone A property with rent.</a:t>
            </a:r>
          </a:p>
          <a:p>
            <a:pPr marL="285750" lvl="0" indent="-285750">
              <a:buFont typeface="Arial" panose="020B0604020202020204" pitchFamily="34" charset="0"/>
              <a:buChar char="•"/>
            </a:pPr>
            <a:r>
              <a:rPr lang="en-US" dirty="0"/>
              <a:t>Looking at the present value of each zone property, the value of zone B is slightly lower than that of zone A.</a:t>
            </a:r>
          </a:p>
          <a:p>
            <a:pPr marL="285750" lvl="0" indent="-285750">
              <a:buFont typeface="Arial" panose="020B0604020202020204" pitchFamily="34" charset="0"/>
              <a:buChar char="•"/>
            </a:pPr>
            <a:r>
              <a:rPr lang="en-US" dirty="0"/>
              <a:t>This clearly indicates that zone B property is cheaper than zone A property.</a:t>
            </a:r>
          </a:p>
          <a:p>
            <a:pPr marL="285750" lvl="0" indent="-285750">
              <a:buFont typeface="Arial" panose="020B0604020202020204" pitchFamily="34" charset="0"/>
              <a:buChar char="•"/>
            </a:pPr>
            <a:r>
              <a:rPr lang="en-US" dirty="0"/>
              <a:t>In investment, it is better to go for a cheaper investment so as to pay less amount as the initial cost of the investment, (Graham, J., Adam, C., &amp; Gunasingham, B., 2020). </a:t>
            </a:r>
          </a:p>
          <a:p>
            <a:pPr marL="285750" lvl="0" indent="-285750">
              <a:buFont typeface="Arial" panose="020B0604020202020204" pitchFamily="34" charset="0"/>
              <a:buChar char="•"/>
            </a:pPr>
            <a:r>
              <a:rPr lang="en-US" dirty="0"/>
              <a:t>Ideal investments are the ones with less capital outlay with big returns.</a:t>
            </a:r>
          </a:p>
          <a:p>
            <a:pPr marL="285750" lvl="0" indent="-285750">
              <a:buFont typeface="Arial" panose="020B0604020202020204" pitchFamily="34" charset="0"/>
              <a:buChar char="•"/>
            </a:pPr>
            <a:r>
              <a:rPr lang="en-US" dirty="0"/>
              <a:t>It is therefore recommendable to invest in zone B property as it can be seen that zone B property is more attractive than zone A property.</a:t>
            </a:r>
          </a:p>
          <a:p>
            <a:pPr marL="285750" indent="-285750">
              <a:buFont typeface="Arial" panose="020B0604020202020204" pitchFamily="34" charset="0"/>
              <a:buChar char="•"/>
            </a:pPr>
            <a:r>
              <a:rPr lang="en-US" dirty="0"/>
              <a:t> </a:t>
            </a:r>
          </a:p>
          <a:p>
            <a:endParaRPr lang="en-US" dirty="0"/>
          </a:p>
        </p:txBody>
      </p:sp>
      <p:sp>
        <p:nvSpPr>
          <p:cNvPr id="1048603" name="Slide Number Placeholder 2"/>
          <p:cNvSpPr>
            <a:spLocks noGrp="1"/>
          </p:cNvSpPr>
          <p:nvPr>
            <p:ph type="sldNum" sz="quarter" idx="12"/>
          </p:nvPr>
        </p:nvSpPr>
        <p:spPr/>
        <p:txBody>
          <a:bodyPr/>
          <a:lstStyle/>
          <a:p>
            <a:fld id="{8E0DE75D-6317-4834-A6CA-56D3A3822AEF}"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Rectangle 2"/>
          <p:cNvSpPr/>
          <p:nvPr/>
        </p:nvSpPr>
        <p:spPr>
          <a:xfrm>
            <a:off x="365760" y="143692"/>
            <a:ext cx="7354390" cy="4358640"/>
          </a:xfrm>
          <a:prstGeom prst="rect">
            <a:avLst/>
          </a:prstGeom>
        </p:spPr>
        <p:txBody>
          <a:bodyPr wrap="square">
            <a:spAutoFit/>
          </a:bodyPr>
          <a:lstStyle/>
          <a:p>
            <a:pPr algn="ctr"/>
            <a:r>
              <a:rPr lang="en-US" b="1" dirty="0"/>
              <a:t>Importance of time value of money</a:t>
            </a:r>
            <a:r>
              <a:rPr lang="en-US" dirty="0"/>
              <a:t>.</a:t>
            </a:r>
          </a:p>
          <a:p>
            <a:r>
              <a:rPr lang="en-US" b="1" dirty="0"/>
              <a:t>Time Value of money.</a:t>
            </a:r>
          </a:p>
          <a:p>
            <a:pPr marL="285750" lvl="0" indent="-285750">
              <a:buFont typeface="Arial" panose="020B0604020202020204" pitchFamily="34" charset="0"/>
              <a:buChar char="•"/>
            </a:pPr>
            <a:r>
              <a:rPr lang="en-US" dirty="0"/>
              <a:t>It is the concept that a sum of money is worth more now than the same sum will be at a future date, (Lin, Y. P. 2010)</a:t>
            </a:r>
          </a:p>
          <a:p>
            <a:pPr marL="285750" lvl="0" indent="-285750">
              <a:buFont typeface="Arial" panose="020B0604020202020204" pitchFamily="34" charset="0"/>
              <a:buChar char="•"/>
            </a:pPr>
            <a:r>
              <a:rPr lang="en-US" dirty="0"/>
              <a:t>This is due to its earnings potential in the interim.</a:t>
            </a:r>
          </a:p>
          <a:p>
            <a:pPr marL="285750" lvl="0" indent="-285750">
              <a:buFont typeface="Arial" panose="020B0604020202020204" pitchFamily="34" charset="0"/>
              <a:buChar char="•"/>
            </a:pPr>
            <a:r>
              <a:rPr lang="en-US" dirty="0"/>
              <a:t>Money in hand is much more valuable than the same amount in the future.</a:t>
            </a:r>
          </a:p>
          <a:p>
            <a:pPr marL="285750" lvl="0" indent="-285750">
              <a:buFont typeface="Arial" panose="020B0604020202020204" pitchFamily="34" charset="0"/>
              <a:buChar char="•"/>
            </a:pPr>
            <a:r>
              <a:rPr lang="en-US" dirty="0"/>
              <a:t>Its calculation considers the amount of money, future value, amount it can earn and the time frame (Singh, B. P., 2017). </a:t>
            </a:r>
          </a:p>
          <a:p>
            <a:endParaRPr lang="en-US" dirty="0"/>
          </a:p>
          <a:p>
            <a:r>
              <a:rPr lang="en-US" b="1" dirty="0"/>
              <a:t>Importance.</a:t>
            </a:r>
          </a:p>
          <a:p>
            <a:r>
              <a:rPr lang="en-US" dirty="0"/>
              <a:t>The following are the importance of time value of money.</a:t>
            </a:r>
          </a:p>
          <a:p>
            <a:pPr marL="285750" lvl="0" indent="-285750">
              <a:buFont typeface="Arial" panose="020B0604020202020204" pitchFamily="34" charset="0"/>
              <a:buChar char="•"/>
            </a:pPr>
            <a:r>
              <a:rPr lang="en-US" b="1" dirty="0"/>
              <a:t>Inflation; </a:t>
            </a:r>
          </a:p>
          <a:p>
            <a:pPr marL="285750" lvl="0" indent="-285750">
              <a:buFont typeface="Wingdings" panose="05000000000000000000" pitchFamily="2" charset="2"/>
              <a:buChar char="Ø"/>
            </a:pPr>
            <a:r>
              <a:rPr lang="en-US" dirty="0"/>
              <a:t>Inflation factors may include change in the rates of the money which reduces the money value with time.</a:t>
            </a:r>
          </a:p>
          <a:p>
            <a:endParaRPr lang="en-US" dirty="0"/>
          </a:p>
        </p:txBody>
      </p:sp>
      <p:sp>
        <p:nvSpPr>
          <p:cNvPr id="1048608" name="Slide Number Placeholder 1"/>
          <p:cNvSpPr>
            <a:spLocks noGrp="1"/>
          </p:cNvSpPr>
          <p:nvPr>
            <p:ph type="sldNum" sz="quarter" idx="12"/>
          </p:nvPr>
        </p:nvSpPr>
        <p:spPr/>
        <p:txBody>
          <a:bodyPr/>
          <a:lstStyle/>
          <a:p>
            <a:fld id="{8E0DE75D-6317-4834-A6CA-56D3A3822AEF}"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Rectangle 1"/>
          <p:cNvSpPr/>
          <p:nvPr/>
        </p:nvSpPr>
        <p:spPr>
          <a:xfrm>
            <a:off x="744584" y="470263"/>
            <a:ext cx="6740434" cy="4307840"/>
          </a:xfrm>
          <a:prstGeom prst="rect">
            <a:avLst/>
          </a:prstGeom>
        </p:spPr>
        <p:txBody>
          <a:bodyPr wrap="square">
            <a:spAutoFit/>
          </a:bodyPr>
          <a:lstStyle/>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money received today has a much higher purchasing power compared to money received in the future because of the inflationary conditions.</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People prefer to receive their money as early as possible.</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Those who pay money tend to delay their payment so that the value of the money would have reduced.</a:t>
            </a:r>
          </a:p>
          <a:p>
            <a:pPr marL="342900" marR="0" lvl="0" indent="-342900">
              <a:lnSpc>
                <a:spcPct val="107000"/>
              </a:lnSpc>
              <a:spcBef>
                <a:spcPts val="0"/>
              </a:spcBef>
              <a:spcAft>
                <a:spcPts val="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Uncertainty;</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Uncertainty may be connected to risks which arise in the business.</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Such risks may include; operational risks, marketing risks, credit risks among many others.</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No one knows what the future holds especially in business and investments.</a:t>
            </a:r>
          </a:p>
          <a:p>
            <a:pPr marL="342900" marR="0" lvl="0" indent="-342900">
              <a:lnSpc>
                <a:spcPct val="107000"/>
              </a:lnSpc>
              <a:spcBef>
                <a:spcPts val="0"/>
              </a:spcBef>
              <a:spcAft>
                <a:spcPts val="80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Time value of money is more important in this area.</a:t>
            </a:r>
          </a:p>
        </p:txBody>
      </p:sp>
      <p:sp>
        <p:nvSpPr>
          <p:cNvPr id="1048613" name="Slide Number Placeholder 2"/>
          <p:cNvSpPr>
            <a:spLocks noGrp="1"/>
          </p:cNvSpPr>
          <p:nvPr>
            <p:ph type="sldNum" sz="quarter" idx="12"/>
          </p:nvPr>
        </p:nvSpPr>
        <p:spPr/>
        <p:txBody>
          <a:bodyPr/>
          <a:lstStyle/>
          <a:p>
            <a:fld id="{8E0DE75D-6317-4834-A6CA-56D3A3822AEF}"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Rectangle 1"/>
          <p:cNvSpPr/>
          <p:nvPr/>
        </p:nvSpPr>
        <p:spPr>
          <a:xfrm>
            <a:off x="627017" y="378823"/>
            <a:ext cx="7080069" cy="4282440"/>
          </a:xfrm>
          <a:prstGeom prst="rect">
            <a:avLst/>
          </a:prstGeom>
        </p:spPr>
        <p:txBody>
          <a:bodyPr wrap="square">
            <a:spAutoFit/>
          </a:bodyPr>
          <a:lstStyle/>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Most businesses and individuals prefer to have money in their present times rather than at a future period.</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Money receivers may sometimes have concerns that payers may default paying back.</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The default may be due to insolvency or other reasons such as risks in the business.</a:t>
            </a:r>
          </a:p>
          <a:p>
            <a:pPr marL="342900" marR="0" lvl="0" indent="-342900">
              <a:lnSpc>
                <a:spcPct val="107000"/>
              </a:lnSpc>
              <a:spcBef>
                <a:spcPts val="0"/>
              </a:spcBef>
              <a:spcAft>
                <a:spcPts val="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Preference for present consumption</a:t>
            </a:r>
            <a:r>
              <a:rPr lang="en-US" dirty="0">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Most individuals prefer the present consumptions over future consumptions.</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It is also brought about by uncertainty over the future.</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The uncertainty may be due to inflationary conditions.</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Others do not wish or want to save for the future.</a:t>
            </a:r>
          </a:p>
          <a:p>
            <a:pPr marL="342900" marR="0" lvl="0" indent="-342900">
              <a:lnSpc>
                <a:spcPct val="107000"/>
              </a:lnSpc>
              <a:spcBef>
                <a:spcPts val="0"/>
              </a:spcBef>
              <a:spcAft>
                <a:spcPts val="80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Time value of money is more important in creating awareness in people about the advantage of present consumption over future consumption, (</a:t>
            </a:r>
            <a:r>
              <a:rPr lang="en-US" dirty="0"/>
              <a:t>., Orekhova, N., &amp; Eskindarov, M., 2018).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1048618" name="Slide Number Placeholder 2"/>
          <p:cNvSpPr>
            <a:spLocks noGrp="1"/>
          </p:cNvSpPr>
          <p:nvPr>
            <p:ph type="sldNum" sz="quarter" idx="12"/>
          </p:nvPr>
        </p:nvSpPr>
        <p:spPr/>
        <p:txBody>
          <a:bodyPr/>
          <a:lstStyle/>
          <a:p>
            <a:fld id="{8E0DE75D-6317-4834-A6CA-56D3A3822AEF}"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Rectangle 1"/>
          <p:cNvSpPr/>
          <p:nvPr/>
        </p:nvSpPr>
        <p:spPr>
          <a:xfrm>
            <a:off x="613954" y="431074"/>
            <a:ext cx="6740435" cy="4282441"/>
          </a:xfrm>
          <a:prstGeom prst="rect">
            <a:avLst/>
          </a:prstGeom>
        </p:spPr>
        <p:txBody>
          <a:bodyPr wrap="square">
            <a:spAutoFit/>
          </a:bodyPr>
          <a:lstStyle/>
          <a:p>
            <a:pPr marL="342900" marR="0" lvl="0" indent="-342900">
              <a:lnSpc>
                <a:spcPct val="107000"/>
              </a:lnSpc>
              <a:spcBef>
                <a:spcPts val="0"/>
              </a:spcBef>
              <a:spcAft>
                <a:spcPts val="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Opportunity for reinvestment</a:t>
            </a:r>
            <a:r>
              <a:rPr lang="en-US" dirty="0">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Time value of money brings in the idea that money can be spent to generate returns.</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In this case the spending of money is the investment of money in projects.</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Individuals reinvest money at a given favorable interest rate to gain some profits from it.</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This concept is equally more important to financial managers of any business.</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They cannot ignore this concept while making any financial decision of a business.</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Time value of money is important in financial decision making.</a:t>
            </a:r>
          </a:p>
          <a:p>
            <a:pPr marL="342900" marR="0" lvl="0" indent="-342900">
              <a:lnSpc>
                <a:spcPct val="107000"/>
              </a:lnSpc>
              <a:spcBef>
                <a:spcPts val="0"/>
              </a:spcBef>
              <a:spcAft>
                <a:spcPts val="80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Financial managers require this technique to understand and evaluate the future cash flows that can be generated by investments, (</a:t>
            </a:r>
            <a:r>
              <a:rPr lang="en-US" dirty="0"/>
              <a:t>Lin, Y. P., 2010).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1048623" name="Slide Number Placeholder 2"/>
          <p:cNvSpPr>
            <a:spLocks noGrp="1"/>
          </p:cNvSpPr>
          <p:nvPr>
            <p:ph type="sldNum" sz="quarter" idx="12"/>
          </p:nvPr>
        </p:nvSpPr>
        <p:spPr/>
        <p:txBody>
          <a:bodyPr/>
          <a:lstStyle/>
          <a:p>
            <a:fld id="{8E0DE75D-6317-4834-A6CA-56D3A3822AEF}"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7" name="Rectangle 1"/>
          <p:cNvSpPr/>
          <p:nvPr/>
        </p:nvSpPr>
        <p:spPr>
          <a:xfrm>
            <a:off x="509451" y="431073"/>
            <a:ext cx="6805749" cy="4003040"/>
          </a:xfrm>
          <a:prstGeom prst="rect">
            <a:avLst/>
          </a:prstGeom>
        </p:spPr>
        <p:txBody>
          <a:bodyPr wrap="square">
            <a:spAutoFit/>
          </a:bodyPr>
          <a:lstStyle/>
          <a:p>
            <a:pPr marL="342900" marR="0" lvl="0" indent="-342900">
              <a:lnSpc>
                <a:spcPct val="107000"/>
              </a:lnSpc>
              <a:spcBef>
                <a:spcPts val="0"/>
              </a:spcBef>
              <a:spcAft>
                <a:spcPts val="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It helps investors to make better decisions.</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Investors are able to make better decisions concerning their money through the recognition of time value of money.</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Most of such important decisions include the acquisition of assets or procurement of funds, (</a:t>
            </a:r>
            <a:r>
              <a:rPr lang="en-US" dirty="0"/>
              <a:t>Dallocchio, M., Fur, Y. L., &amp; Salvi, A., 2017).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These affects the cash flows of a business in different time period.</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For instance, fixed assets requires initial purchase cost which will influence the future cash flows for future periods while borrowing money involves receiving cash and committing to pay at a future date.</a:t>
            </a:r>
          </a:p>
          <a:p>
            <a:pPr marL="342900" marR="0" lvl="0" indent="-342900">
              <a:lnSpc>
                <a:spcPct val="107000"/>
              </a:lnSpc>
              <a:spcBef>
                <a:spcPts val="0"/>
              </a:spcBef>
              <a:spcAft>
                <a:spcPts val="80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These decisions require the consideration of time value of money, therefore, it is an important factor in such scenarios.</a:t>
            </a:r>
          </a:p>
        </p:txBody>
      </p:sp>
      <p:sp>
        <p:nvSpPr>
          <p:cNvPr id="1048628" name="Slide Number Placeholder 2"/>
          <p:cNvSpPr>
            <a:spLocks noGrp="1"/>
          </p:cNvSpPr>
          <p:nvPr>
            <p:ph type="sldNum" sz="quarter" idx="12"/>
          </p:nvPr>
        </p:nvSpPr>
        <p:spPr/>
        <p:txBody>
          <a:bodyPr/>
          <a:lstStyle/>
          <a:p>
            <a:fld id="{8E0DE75D-6317-4834-A6CA-56D3A3822AEF}"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Rectangle 1"/>
          <p:cNvSpPr/>
          <p:nvPr/>
        </p:nvSpPr>
        <p:spPr>
          <a:xfrm>
            <a:off x="653144" y="496388"/>
            <a:ext cx="6701246" cy="4537781"/>
          </a:xfrm>
          <a:prstGeom prst="rect">
            <a:avLst/>
          </a:prstGeom>
        </p:spPr>
        <p:txBody>
          <a:bodyPr wrap="square">
            <a:spAutoFit/>
          </a:bodyPr>
          <a:lstStyle/>
          <a:p>
            <a:pPr marL="342900" marR="0" lvl="0" indent="-342900">
              <a:lnSpc>
                <a:spcPct val="107000"/>
              </a:lnSpc>
              <a:spcBef>
                <a:spcPts val="0"/>
              </a:spcBef>
              <a:spcAft>
                <a:spcPts val="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Importance of urgency or emergency.</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People prefer to receive cash now or today than in the future dates.</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This may be due to the emergence of urgent needs or emergency.</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Similarly, investors prefer to have money now rather than receiving the same amount of money in the future dates, (</a:t>
            </a:r>
            <a:r>
              <a:rPr lang="en-US" dirty="0"/>
              <a:t>Fridson, M. S., &amp; Troughton, G. H., 2012).</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People and business get well informed about the future value of money through the computation of time value of money.</a:t>
            </a:r>
          </a:p>
          <a:p>
            <a:pPr marL="342900" marR="0" lvl="0" indent="-3429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Through forecasting and prediction of the future cash flows or value, people are able to make better decisions concerning their money.</a:t>
            </a:r>
          </a:p>
          <a:p>
            <a:pPr marL="342900" marR="0" lvl="0" indent="-342900">
              <a:lnSpc>
                <a:spcPct val="107000"/>
              </a:lnSpc>
              <a:spcBef>
                <a:spcPts val="0"/>
              </a:spcBef>
              <a:spcAft>
                <a:spcPts val="80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Therefore, understanding the concept of time value of money helps in knowing the importance of holding money for urgent or emergency needs.</a:t>
            </a:r>
          </a:p>
        </p:txBody>
      </p:sp>
      <p:sp>
        <p:nvSpPr>
          <p:cNvPr id="1048633" name="Slide Number Placeholder 2"/>
          <p:cNvSpPr>
            <a:spLocks noGrp="1"/>
          </p:cNvSpPr>
          <p:nvPr>
            <p:ph type="sldNum" sz="quarter" idx="12"/>
          </p:nvPr>
        </p:nvSpPr>
        <p:spPr/>
        <p:txBody>
          <a:bodyPr/>
          <a:lstStyle/>
          <a:p>
            <a:fld id="{8E0DE75D-6317-4834-A6CA-56D3A3822AEF}"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7" name="Rectangle 3"/>
          <p:cNvSpPr/>
          <p:nvPr/>
        </p:nvSpPr>
        <p:spPr>
          <a:xfrm>
            <a:off x="457200" y="431074"/>
            <a:ext cx="8686800" cy="5717540"/>
          </a:xfrm>
          <a:prstGeom prst="rect">
            <a:avLst/>
          </a:prstGeom>
        </p:spPr>
        <p:txBody>
          <a:bodyPr wrap="square">
            <a:spAutoFit/>
          </a:bodyPr>
          <a:lstStyle/>
          <a:p>
            <a:pPr marR="0" lvl="0" algn="ctr">
              <a:lnSpc>
                <a:spcPct val="107000"/>
              </a:lnSpc>
              <a:spcBef>
                <a:spcPts val="0"/>
              </a:spcBef>
              <a:spcAft>
                <a:spcPts val="0"/>
              </a:spcAft>
            </a:pPr>
            <a:r>
              <a:rPr lang="en-US" b="1" dirty="0">
                <a:latin typeface="Calibri" panose="020F0502020204030204" pitchFamily="34" charset="0"/>
                <a:ea typeface="Calibri" panose="020F0502020204030204" pitchFamily="34" charset="0"/>
                <a:cs typeface="Times New Roman" panose="02020603050405020304" pitchFamily="18" charset="0"/>
              </a:rPr>
              <a:t>Reference.</a:t>
            </a:r>
          </a:p>
          <a:p>
            <a:pPr marL="342900" lvl="0" indent="-342900">
              <a:buFont typeface="+mj-lt"/>
              <a:buAutoNum type="arabicPeriod"/>
            </a:pPr>
            <a:r>
              <a:rPr lang="en-US" dirty="0"/>
              <a:t>Brusov, P., Filatova, T., Orekhova, N., &amp; Eskindarov, M. (2018). </a:t>
            </a:r>
            <a:r>
              <a:rPr lang="en-US" i="1" dirty="0"/>
              <a:t>Modern corporate finance, investments, taxation and ratings</a:t>
            </a:r>
            <a:r>
              <a:rPr lang="en-US" dirty="0"/>
              <a:t>. Springer. </a:t>
            </a:r>
          </a:p>
          <a:p>
            <a:pPr marL="342900" lvl="0" indent="-342900">
              <a:buFont typeface="+mj-lt"/>
              <a:buAutoNum type="arabicPeriod"/>
            </a:pPr>
            <a:r>
              <a:rPr lang="en-US" dirty="0"/>
              <a:t>Clayman, M. R., Fridson, M. S., &amp; Troughton, G. H. (2012). </a:t>
            </a:r>
            <a:r>
              <a:rPr lang="en-US" i="1" dirty="0"/>
              <a:t>Corporate finance: A practical approach</a:t>
            </a:r>
            <a:r>
              <a:rPr lang="en-US" dirty="0"/>
              <a:t>. John Wiley &amp; Sons. </a:t>
            </a:r>
          </a:p>
          <a:p>
            <a:pPr marL="342900" lvl="0" indent="-342900">
              <a:buFont typeface="+mj-lt"/>
              <a:buAutoNum type="arabicPeriod"/>
            </a:pPr>
            <a:r>
              <a:rPr lang="en-US" dirty="0"/>
              <a:t>Graham, J., Adam, C., &amp; Gunasingham, B. (2020). </a:t>
            </a:r>
            <a:r>
              <a:rPr lang="en-US" i="1" dirty="0"/>
              <a:t>undefined</a:t>
            </a:r>
            <a:r>
              <a:rPr lang="en-US" dirty="0"/>
              <a:t>. Cengage AU. </a:t>
            </a:r>
          </a:p>
          <a:p>
            <a:pPr marL="342900" lvl="0" indent="-342900">
              <a:buFont typeface="+mj-lt"/>
              <a:buAutoNum type="arabicPeriod"/>
            </a:pPr>
            <a:r>
              <a:rPr lang="en-US" dirty="0"/>
              <a:t>Lewin, P., &amp; Cachanosky, N. (2015). The time-value of money and the money-value of time: Duration, roundaboutness, productivity and time-preference in finance and economics. </a:t>
            </a:r>
            <a:r>
              <a:rPr lang="en-US" i="1" dirty="0"/>
              <a:t>SSRN Electronic Journal</a:t>
            </a:r>
            <a:r>
              <a:rPr lang="en-US" dirty="0"/>
              <a:t>. </a:t>
            </a:r>
          </a:p>
          <a:p>
            <a:pPr marL="342900" lvl="0" indent="-342900">
              <a:buFont typeface="+mj-lt"/>
              <a:buAutoNum type="arabicPeriod"/>
            </a:pPr>
            <a:r>
              <a:rPr lang="en-US" dirty="0"/>
              <a:t>Lin, Y. P. (2010). </a:t>
            </a:r>
            <a:r>
              <a:rPr lang="en-US" i="1" dirty="0"/>
              <a:t>Time value of money: A key to finance</a:t>
            </a:r>
            <a:r>
              <a:rPr lang="en-US" dirty="0"/>
              <a:t>. </a:t>
            </a:r>
          </a:p>
          <a:p>
            <a:pPr marL="342900" lvl="0" indent="-342900">
              <a:buFont typeface="+mj-lt"/>
              <a:buAutoNum type="arabicPeriod"/>
            </a:pPr>
            <a:r>
              <a:rPr lang="en-US" dirty="0"/>
              <a:t>Singh, B. P. (2017). </a:t>
            </a:r>
            <a:r>
              <a:rPr lang="en-US" i="1" dirty="0"/>
              <a:t>Time value of money: Tvm workbook for Cfpcm certification (Solved)</a:t>
            </a:r>
            <a:r>
              <a:rPr lang="en-US" dirty="0"/>
              <a:t>. </a:t>
            </a:r>
          </a:p>
          <a:p>
            <a:pPr marL="342900" lvl="0" indent="-342900">
              <a:buFont typeface="+mj-lt"/>
              <a:buAutoNum type="arabicPeriod"/>
            </a:pPr>
            <a:r>
              <a:rPr lang="en-US" dirty="0"/>
              <a:t>The time value of money and net present value. (2015). </a:t>
            </a:r>
            <a:r>
              <a:rPr lang="en-US" i="1" dirty="0"/>
              <a:t>Corporate Finance</a:t>
            </a:r>
            <a:r>
              <a:rPr lang="en-US" dirty="0"/>
              <a:t>, 269-284. </a:t>
            </a:r>
          </a:p>
          <a:p>
            <a:pPr marL="342900" lvl="0" indent="-342900">
              <a:buFont typeface="+mj-lt"/>
              <a:buAutoNum type="arabicPeriod"/>
            </a:pPr>
            <a:r>
              <a:rPr lang="en-US" dirty="0"/>
              <a:t>Time value of money. (2015). </a:t>
            </a:r>
            <a:r>
              <a:rPr lang="en-US" i="1" dirty="0"/>
              <a:t>Finance</a:t>
            </a:r>
            <a:r>
              <a:rPr lang="en-US" dirty="0"/>
              <a:t>, 161-179. </a:t>
            </a:r>
          </a:p>
          <a:p>
            <a:pPr marL="342900" lvl="0" indent="-342900">
              <a:buFont typeface="+mj-lt"/>
              <a:buAutoNum type="arabicPeriod"/>
            </a:pPr>
            <a:r>
              <a:rPr lang="en-US" dirty="0"/>
              <a:t>Time value of money. (n.d.). </a:t>
            </a:r>
            <a:r>
              <a:rPr lang="en-US" i="1" dirty="0"/>
              <a:t>Encyclopedia of Finance</a:t>
            </a:r>
            <a:r>
              <a:rPr lang="en-US" dirty="0"/>
              <a:t>, 273-273. </a:t>
            </a:r>
          </a:p>
          <a:p>
            <a:pPr marL="342900" lvl="0" indent="-342900">
              <a:buFont typeface="+mj-lt"/>
              <a:buAutoNum type="arabicPeriod"/>
            </a:pPr>
            <a:r>
              <a:rPr lang="en-US" dirty="0"/>
              <a:t>Vernimmen, P., Quiry, P., Dallocchio, M., Fur, Y. L., &amp; Salvi, A. (2017). </a:t>
            </a:r>
            <a:r>
              <a:rPr lang="en-US" i="1" dirty="0"/>
              <a:t>Corporate finance: Theory and practice</a:t>
            </a:r>
            <a:r>
              <a:rPr lang="en-US" dirty="0"/>
              <a:t>. John Wiley &amp; Sons. </a:t>
            </a:r>
          </a:p>
          <a:p>
            <a:pPr marL="342900" lvl="0" indent="-342900">
              <a:buFont typeface="+mj-lt"/>
              <a:buAutoNum type="arabicPeriod"/>
            </a:pPr>
            <a:r>
              <a:rPr lang="en-US" dirty="0"/>
              <a:t>Why trust is important in business and finance. (2019). </a:t>
            </a:r>
            <a:r>
              <a:rPr lang="en-US" i="1" dirty="0"/>
              <a:t>OECD Business and Finance Outlook</a:t>
            </a:r>
            <a:r>
              <a:rPr lang="en-US" dirty="0"/>
              <a:t>. </a:t>
            </a:r>
          </a:p>
          <a:p>
            <a:pPr marR="0" lvl="0">
              <a:lnSpc>
                <a:spcPct val="107000"/>
              </a:lnSpc>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1048638" name="Slide Number Placeholder 1"/>
          <p:cNvSpPr>
            <a:spLocks noGrp="1"/>
          </p:cNvSpPr>
          <p:nvPr>
            <p:ph type="sldNum" sz="quarter" idx="12"/>
          </p:nvPr>
        </p:nvSpPr>
        <p:spPr/>
        <p:txBody>
          <a:bodyPr/>
          <a:lstStyle/>
          <a:p>
            <a:fld id="{8E0DE75D-6317-4834-A6CA-56D3A3822AEF}" type="slidenum">
              <a:rPr lang="en-US" smtClean="0"/>
              <a:t>11</a:t>
            </a:fld>
            <a:endParaRPr lang="en-US"/>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TotalTime>
  <Words>2742</Words>
  <Application>Microsoft Office PowerPoint</Application>
  <PresentationFormat>Widescreen</PresentationFormat>
  <Paragraphs>133</Paragraphs>
  <Slides>11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Trebuchet MS</vt:lpstr>
      <vt:lpstr>Wingdings</vt:lpstr>
      <vt:lpstr>Wingdings 3</vt:lpstr>
      <vt:lpstr>Facet</vt:lpstr>
      <vt:lpstr>Purchase Evaluation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john matheka</cp:lastModifiedBy>
  <cp:revision>1</cp:revision>
  <dcterms:created xsi:type="dcterms:W3CDTF">2021-09-19T23:05:29Z</dcterms:created>
  <dcterms:modified xsi:type="dcterms:W3CDTF">2021-09-20T18:06:57Z</dcterms:modified>
</cp:coreProperties>
</file>